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7" r:id="rId6"/>
    <p:sldId id="268" r:id="rId7"/>
    <p:sldId id="259" r:id="rId8"/>
    <p:sldId id="260" r:id="rId9"/>
    <p:sldId id="262" r:id="rId10"/>
    <p:sldId id="263" r:id="rId11"/>
    <p:sldId id="270" r:id="rId12"/>
    <p:sldId id="271" r:id="rId13"/>
    <p:sldId id="264" r:id="rId14"/>
    <p:sldId id="265" r:id="rId15"/>
    <p:sldId id="269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55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14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1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07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78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8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15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05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18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2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9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C604-45E6-4669-BE59-9C0A5FCEDEA6}" type="datetimeFigureOut">
              <a:rPr lang="fr-FR" smtClean="0"/>
              <a:t>03/04/2018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E336-7771-482D-BBC2-7C74028A28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40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 l’évaluation par </a:t>
            </a:r>
            <a:r>
              <a:rPr lang="fr-FR" smtClean="0"/>
              <a:t>compétences à PRONOTE/LSU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16"/>
          <a:stretch/>
        </p:blipFill>
        <p:spPr bwMode="auto">
          <a:xfrm>
            <a:off x="8462" y="2964695"/>
            <a:ext cx="9186261" cy="348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égende encadrée 1 1"/>
          <p:cNvSpPr/>
          <p:nvPr/>
        </p:nvSpPr>
        <p:spPr>
          <a:xfrm>
            <a:off x="1452075" y="1844824"/>
            <a:ext cx="2304256" cy="576064"/>
          </a:xfrm>
          <a:prstGeom prst="borderCallout1">
            <a:avLst>
              <a:gd name="adj1" fmla="val 47473"/>
              <a:gd name="adj2" fmla="val -18"/>
              <a:gd name="adj3" fmla="val 422406"/>
              <a:gd name="adj4" fmla="val -292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547664" y="1948190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1 - Choix de la classe</a:t>
            </a:r>
            <a:endParaRPr lang="fr-FR" dirty="0"/>
          </a:p>
        </p:txBody>
      </p:sp>
      <p:sp>
        <p:nvSpPr>
          <p:cNvPr id="6" name="Légende encadrée 1 5"/>
          <p:cNvSpPr/>
          <p:nvPr/>
        </p:nvSpPr>
        <p:spPr>
          <a:xfrm>
            <a:off x="1619672" y="6021288"/>
            <a:ext cx="2304256" cy="576064"/>
          </a:xfrm>
          <a:prstGeom prst="borderCallout1">
            <a:avLst>
              <a:gd name="adj1" fmla="val 47473"/>
              <a:gd name="adj2" fmla="val -18"/>
              <a:gd name="adj3" fmla="val -77979"/>
              <a:gd name="adj4" fmla="val -183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636442" y="6124654"/>
            <a:ext cx="228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2 - Choix de la matière</a:t>
            </a:r>
            <a:endParaRPr lang="fr-FR" dirty="0"/>
          </a:p>
        </p:txBody>
      </p:sp>
      <p:sp>
        <p:nvSpPr>
          <p:cNvPr id="8" name="Légende encadrée 1 7"/>
          <p:cNvSpPr/>
          <p:nvPr/>
        </p:nvSpPr>
        <p:spPr>
          <a:xfrm>
            <a:off x="4211960" y="4653136"/>
            <a:ext cx="2507338" cy="576064"/>
          </a:xfrm>
          <a:prstGeom prst="borderCallout1">
            <a:avLst>
              <a:gd name="adj1" fmla="val 47473"/>
              <a:gd name="adj2" fmla="val -18"/>
              <a:gd name="adj3" fmla="val -77979"/>
              <a:gd name="adj4" fmla="val -1830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302226" y="4756502"/>
            <a:ext cx="2417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3 - Choix de l’évaluation</a:t>
            </a:r>
            <a:endParaRPr lang="fr-FR" dirty="0"/>
          </a:p>
        </p:txBody>
      </p:sp>
      <p:sp>
        <p:nvSpPr>
          <p:cNvPr id="10" name="Légende encadrée 1 9"/>
          <p:cNvSpPr/>
          <p:nvPr/>
        </p:nvSpPr>
        <p:spPr>
          <a:xfrm>
            <a:off x="5940152" y="6124654"/>
            <a:ext cx="3103720" cy="576064"/>
          </a:xfrm>
          <a:prstGeom prst="borderCallout1">
            <a:avLst>
              <a:gd name="adj1" fmla="val 47473"/>
              <a:gd name="adj2" fmla="val -18"/>
              <a:gd name="adj3" fmla="val -313810"/>
              <a:gd name="adj4" fmla="val 888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030418" y="6198541"/>
            <a:ext cx="30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4 - Choix des positionnements</a:t>
            </a:r>
            <a:endParaRPr lang="fr-FR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Exemple avec COMPETENCES </a:t>
            </a:r>
            <a:br>
              <a:rPr lang="fr-FR" smtClean="0"/>
            </a:br>
            <a:r>
              <a:rPr lang="fr-FR" sz="3100" smtClean="0"/>
              <a:t>(Entrée par matières)</a:t>
            </a:r>
            <a:endParaRPr lang="fr-FR" sz="3100" dirty="0"/>
          </a:p>
        </p:txBody>
      </p:sp>
    </p:spTree>
    <p:extLst>
      <p:ext uri="{BB962C8B-B14F-4D97-AF65-F5344CB8AC3E}">
        <p14:creationId xmlns:p14="http://schemas.microsoft.com/office/powerpoint/2010/main" val="1356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Exemple avec COMPETENCES </a:t>
            </a:r>
            <a:br>
              <a:rPr lang="fr-FR" dirty="0" smtClean="0"/>
            </a:br>
            <a:r>
              <a:rPr lang="fr-FR" sz="3100" dirty="0" smtClean="0"/>
              <a:t>(Entrée par domaines)</a:t>
            </a:r>
            <a:endParaRPr lang="fr-FR" sz="31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844824"/>
            <a:ext cx="6124575" cy="4838700"/>
          </a:xfrm>
          <a:prstGeom prst="rect">
            <a:avLst/>
          </a:prstGeom>
        </p:spPr>
      </p:pic>
      <p:sp>
        <p:nvSpPr>
          <p:cNvPr id="4" name="Légende encadrée 1 3"/>
          <p:cNvSpPr/>
          <p:nvPr/>
        </p:nvSpPr>
        <p:spPr>
          <a:xfrm>
            <a:off x="6156176" y="1281949"/>
            <a:ext cx="2808312" cy="452335"/>
          </a:xfrm>
          <a:prstGeom prst="borderCallout1">
            <a:avLst>
              <a:gd name="adj1" fmla="val 47473"/>
              <a:gd name="adj2" fmla="val -18"/>
              <a:gd name="adj3" fmla="val 219292"/>
              <a:gd name="adj4" fmla="val -14902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56176" y="1281949"/>
            <a:ext cx="2875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Entrée par domaine du socle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089671" y="4941168"/>
            <a:ext cx="47525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Peut être intéressant pour une entrée pluridisciplinaire EPI, 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4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Exemple avec COMPETENCES </a:t>
            </a:r>
            <a:br>
              <a:rPr lang="fr-FR" dirty="0" smtClean="0"/>
            </a:br>
            <a:r>
              <a:rPr lang="fr-FR" sz="3100" dirty="0" smtClean="0"/>
              <a:t>(Entrée par </a:t>
            </a:r>
            <a:r>
              <a:rPr lang="fr-FR" sz="3100" dirty="0"/>
              <a:t>m</a:t>
            </a:r>
            <a:r>
              <a:rPr lang="fr-FR" sz="3100" dirty="0" smtClean="0"/>
              <a:t>atières et compétences transversales)</a:t>
            </a:r>
            <a:endParaRPr lang="fr-FR" sz="31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844824"/>
            <a:ext cx="6124575" cy="4838700"/>
          </a:xfrm>
          <a:prstGeom prst="rect">
            <a:avLst/>
          </a:prstGeom>
        </p:spPr>
      </p:pic>
      <p:sp>
        <p:nvSpPr>
          <p:cNvPr id="4" name="Légende encadrée 1 3"/>
          <p:cNvSpPr/>
          <p:nvPr/>
        </p:nvSpPr>
        <p:spPr>
          <a:xfrm>
            <a:off x="6189913" y="1226476"/>
            <a:ext cx="2808312" cy="452335"/>
          </a:xfrm>
          <a:prstGeom prst="borderCallout1">
            <a:avLst>
              <a:gd name="adj1" fmla="val 47473"/>
              <a:gd name="adj2" fmla="val -18"/>
              <a:gd name="adj3" fmla="val 203890"/>
              <a:gd name="adj4" fmla="val -11304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56176" y="1281949"/>
            <a:ext cx="204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Entrée par matières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123728" y="4725144"/>
            <a:ext cx="475252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Peut être intéressant pour une entrée vie scolaire « S’investir » et « Vivre ensemble ».</a:t>
            </a:r>
          </a:p>
          <a:p>
            <a:pPr algn="ctr"/>
            <a:r>
              <a:rPr lang="fr-FR" dirty="0" smtClean="0"/>
              <a:t>Attention pas de contribution au socle.</a:t>
            </a:r>
            <a:endParaRPr lang="fr-FR" dirty="0"/>
          </a:p>
        </p:txBody>
      </p:sp>
      <p:sp>
        <p:nvSpPr>
          <p:cNvPr id="8" name="Légende encadrée 1 7"/>
          <p:cNvSpPr/>
          <p:nvPr/>
        </p:nvSpPr>
        <p:spPr>
          <a:xfrm>
            <a:off x="6230131" y="2143308"/>
            <a:ext cx="2808312" cy="687832"/>
          </a:xfrm>
          <a:prstGeom prst="borderCallout1">
            <a:avLst>
              <a:gd name="adj1" fmla="val 47473"/>
              <a:gd name="adj2" fmla="val -18"/>
              <a:gd name="adj3" fmla="val 51554"/>
              <a:gd name="adj4" fmla="val -5444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296063" y="2184809"/>
            <a:ext cx="2525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Entrée par compétences </a:t>
            </a:r>
          </a:p>
          <a:p>
            <a:r>
              <a:rPr lang="fr-FR" dirty="0" smtClean="0"/>
              <a:t>transversales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249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093" y="3010500"/>
            <a:ext cx="30194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51" y="4797152"/>
            <a:ext cx="68199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èche courbée vers la gauche 1"/>
          <p:cNvSpPr/>
          <p:nvPr/>
        </p:nvSpPr>
        <p:spPr>
          <a:xfrm>
            <a:off x="7524328" y="3801045"/>
            <a:ext cx="864096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15616" y="2024566"/>
            <a:ext cx="6692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Attention au choix du service de notes</a:t>
            </a:r>
            <a:endParaRPr lang="fr-FR" sz="3200" b="1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Exemple avec COMPETENCES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5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Exemple avec COMPETENCES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964949" y="1475097"/>
            <a:ext cx="309634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 </a:t>
            </a:r>
            <a:r>
              <a:rPr lang="fr-FR" sz="3200" dirty="0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fr-FR" dirty="0" smtClean="0"/>
              <a:t> de calcul automatique de la contribution des disciplines aux domaines du socle</a:t>
            </a:r>
            <a:endParaRPr lang="fr-FR" dirty="0"/>
          </a:p>
        </p:txBody>
      </p:sp>
      <p:pic>
        <p:nvPicPr>
          <p:cNvPr id="9" name="Image 8"/>
          <p:cNvPicPr/>
          <p:nvPr/>
        </p:nvPicPr>
        <p:blipFill rotWithShape="1">
          <a:blip r:embed="rId2"/>
          <a:srcRect b="30814"/>
          <a:stretch/>
        </p:blipFill>
        <p:spPr bwMode="auto">
          <a:xfrm>
            <a:off x="755576" y="3743672"/>
            <a:ext cx="5757545" cy="2133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2771800" y="5441027"/>
            <a:ext cx="3226435" cy="4362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5628030" y="4375113"/>
            <a:ext cx="370205" cy="1428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017669" y="4265909"/>
            <a:ext cx="734695" cy="14287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Légende encadrée 1 12"/>
          <p:cNvSpPr/>
          <p:nvPr/>
        </p:nvSpPr>
        <p:spPr>
          <a:xfrm>
            <a:off x="6732240" y="3993429"/>
            <a:ext cx="1846146" cy="980307"/>
          </a:xfrm>
          <a:prstGeom prst="borderCallout1">
            <a:avLst>
              <a:gd name="adj1" fmla="val 47473"/>
              <a:gd name="adj2" fmla="val -18"/>
              <a:gd name="adj3" fmla="val 149274"/>
              <a:gd name="adj4" fmla="val -464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732240" y="4050407"/>
            <a:ext cx="1846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compétences </a:t>
            </a:r>
          </a:p>
          <a:p>
            <a:r>
              <a:rPr lang="fr-FR" dirty="0" smtClean="0"/>
              <a:t>disciplinaires </a:t>
            </a:r>
          </a:p>
          <a:p>
            <a:r>
              <a:rPr lang="fr-FR" dirty="0" smtClean="0"/>
              <a:t>travaillées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849111" y="1849716"/>
            <a:ext cx="1845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contribution </a:t>
            </a:r>
          </a:p>
          <a:p>
            <a:r>
              <a:rPr lang="fr-FR" dirty="0" smtClean="0"/>
              <a:t>de ses disciplines </a:t>
            </a:r>
          </a:p>
          <a:p>
            <a:r>
              <a:rPr lang="fr-FR" dirty="0" smtClean="0"/>
              <a:t>au domaine 2 </a:t>
            </a:r>
          </a:p>
          <a:p>
            <a:r>
              <a:rPr lang="fr-FR" dirty="0" smtClean="0"/>
              <a:t>du socle</a:t>
            </a:r>
            <a:endParaRPr lang="fr-FR" dirty="0"/>
          </a:p>
        </p:txBody>
      </p:sp>
      <p:sp>
        <p:nvSpPr>
          <p:cNvPr id="8" name="Légende encadrée 2 7"/>
          <p:cNvSpPr/>
          <p:nvPr/>
        </p:nvSpPr>
        <p:spPr>
          <a:xfrm>
            <a:off x="1763688" y="1772816"/>
            <a:ext cx="2016224" cy="1342177"/>
          </a:xfrm>
          <a:prstGeom prst="borderCallout2">
            <a:avLst>
              <a:gd name="adj1" fmla="val 101153"/>
              <a:gd name="adj2" fmla="val 47385"/>
              <a:gd name="adj3" fmla="val 127106"/>
              <a:gd name="adj4" fmla="val 48122"/>
              <a:gd name="adj5" fmla="val 189063"/>
              <a:gd name="adj6" fmla="val 11228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7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si besoin NOTES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162043"/>
              </p:ext>
            </p:extLst>
          </p:nvPr>
        </p:nvGraphicFramePr>
        <p:xfrm>
          <a:off x="2123728" y="1988840"/>
          <a:ext cx="4501727" cy="3161746"/>
        </p:xfrm>
        <a:graphic>
          <a:graphicData uri="http://schemas.openxmlformats.org/drawingml/2006/table">
            <a:tbl>
              <a:tblPr/>
              <a:tblGrid>
                <a:gridCol w="1125432"/>
                <a:gridCol w="1106982"/>
                <a:gridCol w="1106982"/>
                <a:gridCol w="1162331"/>
              </a:tblGrid>
              <a:tr h="7804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Position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Som Pond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883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12,5/20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15616" y="5445224"/>
            <a:ext cx="65527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Une fois la tache évaluée avec une approche par compétences, il est toujours possible de produire une note, l’inverse n’est pas possible.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56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6474"/>
            <a:ext cx="8229600" cy="1143000"/>
          </a:xfrm>
        </p:spPr>
        <p:txBody>
          <a:bodyPr/>
          <a:lstStyle/>
          <a:p>
            <a:r>
              <a:rPr lang="fr-FR" dirty="0" smtClean="0"/>
              <a:t>Le système d’information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49D7-01A4-4D48-810B-B5BD7312B88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0246" y="2169994"/>
            <a:ext cx="1842448" cy="3780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Situations d’apprentissages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Disciplines</a:t>
            </a:r>
          </a:p>
          <a:p>
            <a:pPr algn="ctr"/>
            <a:r>
              <a:rPr lang="fr-FR" dirty="0" smtClean="0"/>
              <a:t>AP</a:t>
            </a:r>
          </a:p>
          <a:p>
            <a:pPr algn="ctr"/>
            <a:r>
              <a:rPr lang="fr-FR" dirty="0" smtClean="0"/>
              <a:t>EPI</a:t>
            </a:r>
          </a:p>
          <a:p>
            <a:pPr algn="ctr"/>
            <a:r>
              <a:rPr lang="fr-FR" dirty="0" smtClean="0"/>
              <a:t>Parcours</a:t>
            </a:r>
          </a:p>
          <a:p>
            <a:pPr algn="ctr"/>
            <a:r>
              <a:rPr lang="fr-FR" dirty="0" smtClean="0"/>
              <a:t>Vie </a:t>
            </a:r>
            <a:r>
              <a:rPr lang="fr-FR" dirty="0" err="1" smtClean="0"/>
              <a:t>scol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470238" y="2333770"/>
            <a:ext cx="1978925" cy="805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Évaluations</a:t>
            </a:r>
            <a:endParaRPr lang="fr-FR" sz="2400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470238" y="3648161"/>
            <a:ext cx="1978925" cy="8052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compétences du socle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470238" y="4962552"/>
            <a:ext cx="1978925" cy="80521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compétences disciplinaires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292817" y="2210940"/>
            <a:ext cx="2402006" cy="372583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872241" y="3384645"/>
            <a:ext cx="1787857" cy="131018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Saisie dans </a:t>
            </a:r>
            <a:r>
              <a:rPr lang="fr-FR" sz="2000" b="1" dirty="0" smtClean="0"/>
              <a:t>PRONOTE</a:t>
            </a:r>
            <a:endParaRPr lang="fr-FR" sz="20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855712" y="3384645"/>
            <a:ext cx="1319284" cy="13101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LSU</a:t>
            </a:r>
            <a:endParaRPr lang="fr-FR" sz="32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7478973" y="2047164"/>
            <a:ext cx="1487606" cy="6892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DNB</a:t>
            </a:r>
          </a:p>
          <a:p>
            <a:pPr algn="ctr"/>
            <a:r>
              <a:rPr lang="fr-FR" dirty="0" smtClean="0"/>
              <a:t>CYCLADE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315200" y="5365161"/>
            <a:ext cx="1717343" cy="6892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ORIENTATION</a:t>
            </a:r>
            <a:r>
              <a:rPr lang="fr-FR" dirty="0" smtClean="0"/>
              <a:t> AFFELNET</a:t>
            </a:r>
            <a:endParaRPr lang="fr-FR" dirty="0"/>
          </a:p>
        </p:txBody>
      </p:sp>
      <p:sp>
        <p:nvSpPr>
          <p:cNvPr id="14" name="Flèche courbée vers le haut 13"/>
          <p:cNvSpPr/>
          <p:nvPr/>
        </p:nvSpPr>
        <p:spPr>
          <a:xfrm>
            <a:off x="5895833" y="4671747"/>
            <a:ext cx="1583140" cy="801009"/>
          </a:xfrm>
          <a:prstGeom prst="curved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399022" y="4380464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Export</a:t>
            </a:r>
            <a:endParaRPr lang="fr-FR" dirty="0"/>
          </a:p>
        </p:txBody>
      </p:sp>
      <p:sp>
        <p:nvSpPr>
          <p:cNvPr id="17" name="Flèche à angle droit 16"/>
          <p:cNvSpPr/>
          <p:nvPr/>
        </p:nvSpPr>
        <p:spPr>
          <a:xfrm>
            <a:off x="8222776" y="2736379"/>
            <a:ext cx="464024" cy="911782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à angle droit 17"/>
          <p:cNvSpPr/>
          <p:nvPr/>
        </p:nvSpPr>
        <p:spPr>
          <a:xfrm flipV="1">
            <a:off x="8222776" y="4441041"/>
            <a:ext cx="464024" cy="911782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412102" y="3408677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Export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7479217" y="4312376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Export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902192" y="1651379"/>
            <a:ext cx="1377442" cy="1085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Parents</a:t>
            </a:r>
          </a:p>
          <a:p>
            <a:pPr algn="ctr"/>
            <a:r>
              <a:rPr lang="fr-FR" dirty="0" smtClean="0"/>
              <a:t>Élèves</a:t>
            </a:r>
            <a:endParaRPr lang="fr-FR" dirty="0"/>
          </a:p>
        </p:txBody>
      </p:sp>
      <p:sp>
        <p:nvSpPr>
          <p:cNvPr id="22" name="Flèche à angle droit 21"/>
          <p:cNvSpPr/>
          <p:nvPr/>
        </p:nvSpPr>
        <p:spPr>
          <a:xfrm rot="5400000" flipH="1" flipV="1">
            <a:off x="6174427" y="2243872"/>
            <a:ext cx="1271538" cy="1010008"/>
          </a:xfrm>
          <a:prstGeom prst="bentUpArrow">
            <a:avLst>
              <a:gd name="adj1" fmla="val 15875"/>
              <a:gd name="adj2" fmla="val 13246"/>
              <a:gd name="adj3" fmla="val 206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2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PAF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123728" y="1772816"/>
            <a:ext cx="5400600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Ce point sera abordé lors des formations disciplinaires « évaluation positive / </a:t>
            </a:r>
            <a:r>
              <a:rPr lang="fr-FR" sz="2800" dirty="0" smtClean="0"/>
              <a:t>évaluation </a:t>
            </a:r>
            <a:r>
              <a:rPr lang="fr-FR" sz="2800" dirty="0"/>
              <a:t>par compétences »</a:t>
            </a:r>
          </a:p>
          <a:p>
            <a:pPr algn="ctr"/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42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étapes du processus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Conception d’une progression pédagogique pour le cycle 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Conception d’une séquence pédagogique</a:t>
            </a:r>
          </a:p>
          <a:p>
            <a:pPr marL="400050" lvl="1" indent="0">
              <a:buNone/>
            </a:pPr>
            <a:r>
              <a:rPr lang="fr-FR" dirty="0" smtClean="0"/>
              <a:t>Objectifs d’apprentissage + activités élèves</a:t>
            </a:r>
          </a:p>
          <a:p>
            <a:pPr marL="400050" lvl="1" indent="0">
              <a:buNone/>
            </a:pPr>
            <a:r>
              <a:rPr lang="fr-FR" dirty="0" smtClean="0"/>
              <a:t>+ évaluations  + remédiations 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Saisie des évaluations dans </a:t>
            </a:r>
            <a:r>
              <a:rPr lang="fr-FR" dirty="0"/>
              <a:t>PRONOTE et positionnement sur le socle </a:t>
            </a:r>
            <a:r>
              <a:rPr lang="fr-FR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Conseil de classe, bulletins, bilans ;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Bascule des évaluations dans le LSU.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86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Plusieurs possibilités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Utilisation des NOTES (pas de lien avec le socle, mais possibilité de spécifier les éléments du programme travaillés)</a:t>
            </a:r>
          </a:p>
          <a:p>
            <a:r>
              <a:rPr lang="fr-FR" dirty="0" smtClean="0"/>
              <a:t>Utilisation des COMPETENCES</a:t>
            </a:r>
          </a:p>
          <a:p>
            <a:pPr lvl="1"/>
            <a:r>
              <a:rPr lang="fr-FR" dirty="0" smtClean="0"/>
              <a:t>Entrée par les compétences disciplinaires (garde le lien avec les domaines du socle)</a:t>
            </a:r>
          </a:p>
          <a:p>
            <a:pPr lvl="1"/>
            <a:r>
              <a:rPr lang="fr-FR" dirty="0" smtClean="0"/>
              <a:t>Entrée par les compétences du socle (pas de lien avec le compétences disciplinaires)</a:t>
            </a:r>
          </a:p>
          <a:p>
            <a:pPr lvl="1"/>
            <a:r>
              <a:rPr lang="fr-FR" dirty="0" smtClean="0"/>
              <a:t>Entrée par les compétences transversales (pas de lien avec le compétences disciplinaires ni le socle)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59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Perte d’information ou gain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NOTES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De 0 à 20</a:t>
            </a:r>
          </a:p>
          <a:p>
            <a:r>
              <a:rPr lang="fr-FR" dirty="0" smtClean="0"/>
              <a:t>Avec un coefficient</a:t>
            </a:r>
          </a:p>
          <a:p>
            <a:r>
              <a:rPr lang="fr-FR" dirty="0" smtClean="0"/>
              <a:t>Théoriquement une infinité de niveaux, en réalité </a:t>
            </a:r>
            <a:r>
              <a:rPr lang="fr-FR" dirty="0"/>
              <a:t>2</a:t>
            </a:r>
            <a:r>
              <a:rPr lang="fr-FR" dirty="0" smtClean="0"/>
              <a:t>1.</a:t>
            </a:r>
          </a:p>
          <a:p>
            <a:r>
              <a:rPr lang="fr-FR" dirty="0" smtClean="0"/>
              <a:t>La note est associée à plusieurs compétences disciplinaires sans possibilité de segmenter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COMPETENCES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De 1 à 6 niveaux (si paramétrage choisi)</a:t>
            </a:r>
          </a:p>
          <a:p>
            <a:r>
              <a:rPr lang="fr-FR" dirty="0"/>
              <a:t>Avec un coefficient</a:t>
            </a:r>
          </a:p>
          <a:p>
            <a:r>
              <a:rPr lang="fr-FR" dirty="0" smtClean="0"/>
              <a:t>Un positionnement sur chaque compétence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335061"/>
            <a:ext cx="1119585" cy="15021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94" y="5388713"/>
            <a:ext cx="365761" cy="1347219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3284599" y="63965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284599" y="53866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</a:t>
            </a:r>
            <a:endParaRPr lang="fr-FR" dirty="0"/>
          </a:p>
        </p:txBody>
      </p:sp>
      <p:sp>
        <p:nvSpPr>
          <p:cNvPr id="11" name="Légende à une bordure 1 10"/>
          <p:cNvSpPr/>
          <p:nvPr/>
        </p:nvSpPr>
        <p:spPr>
          <a:xfrm flipH="1">
            <a:off x="463923" y="5647670"/>
            <a:ext cx="1008112" cy="942508"/>
          </a:xfrm>
          <a:prstGeom prst="accentCallout1">
            <a:avLst>
              <a:gd name="adj1" fmla="val 18750"/>
              <a:gd name="adj2" fmla="val -8333"/>
              <a:gd name="adj3" fmla="val 82553"/>
              <a:gd name="adj4" fmla="val -4092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Cp1</a:t>
            </a:r>
          </a:p>
          <a:p>
            <a:pPr algn="ctr"/>
            <a:r>
              <a:rPr lang="fr-FR" dirty="0" smtClean="0"/>
              <a:t>Cp2</a:t>
            </a:r>
          </a:p>
          <a:p>
            <a:pPr algn="ctr"/>
            <a:r>
              <a:rPr lang="fr-FR" dirty="0" smtClean="0"/>
              <a:t>Cp3</a:t>
            </a:r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5451130" y="4509120"/>
            <a:ext cx="2061574" cy="634213"/>
            <a:chOff x="4426174" y="5310660"/>
            <a:chExt cx="2789269" cy="896978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574" y="5324272"/>
              <a:ext cx="649053" cy="870847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6567" y="5324272"/>
              <a:ext cx="365761" cy="845207"/>
            </a:xfrm>
            <a:prstGeom prst="rect">
              <a:avLst/>
            </a:prstGeom>
          </p:spPr>
        </p:pic>
        <p:sp>
          <p:nvSpPr>
            <p:cNvPr id="14" name="ZoneTexte 13"/>
            <p:cNvSpPr txBox="1"/>
            <p:nvPr/>
          </p:nvSpPr>
          <p:spPr>
            <a:xfrm>
              <a:off x="6807268" y="58383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807268" y="5310660"/>
              <a:ext cx="408175" cy="522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16" name="Légende à une bordure 1 15"/>
            <p:cNvSpPr/>
            <p:nvPr/>
          </p:nvSpPr>
          <p:spPr>
            <a:xfrm flipH="1">
              <a:off x="4426174" y="5621194"/>
              <a:ext cx="1008112" cy="388151"/>
            </a:xfrm>
            <a:prstGeom prst="accentCallout1">
              <a:avLst>
                <a:gd name="adj1" fmla="val 18750"/>
                <a:gd name="adj2" fmla="val -8333"/>
                <a:gd name="adj3" fmla="val 82553"/>
                <a:gd name="adj4" fmla="val -409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Cp1</a:t>
              </a: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5469453" y="5194930"/>
            <a:ext cx="2061574" cy="634213"/>
            <a:chOff x="4426174" y="5310660"/>
            <a:chExt cx="2789269" cy="896978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574" y="5324272"/>
              <a:ext cx="649053" cy="870847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6567" y="5324272"/>
              <a:ext cx="365761" cy="845207"/>
            </a:xfrm>
            <a:prstGeom prst="rect">
              <a:avLst/>
            </a:prstGeom>
          </p:spPr>
        </p:pic>
        <p:sp>
          <p:nvSpPr>
            <p:cNvPr id="27" name="ZoneTexte 26"/>
            <p:cNvSpPr txBox="1"/>
            <p:nvPr/>
          </p:nvSpPr>
          <p:spPr>
            <a:xfrm>
              <a:off x="6807268" y="58383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6807268" y="5310660"/>
              <a:ext cx="408175" cy="522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29" name="Légende à une bordure 1 28"/>
            <p:cNvSpPr/>
            <p:nvPr/>
          </p:nvSpPr>
          <p:spPr>
            <a:xfrm flipH="1">
              <a:off x="4426174" y="5621194"/>
              <a:ext cx="1008112" cy="388151"/>
            </a:xfrm>
            <a:prstGeom prst="accentCallout1">
              <a:avLst>
                <a:gd name="adj1" fmla="val 18750"/>
                <a:gd name="adj2" fmla="val -8333"/>
                <a:gd name="adj3" fmla="val 82553"/>
                <a:gd name="adj4" fmla="val -409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Cp2</a:t>
              </a: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5463992" y="5870594"/>
            <a:ext cx="2061574" cy="634213"/>
            <a:chOff x="4426174" y="5310660"/>
            <a:chExt cx="2789269" cy="896978"/>
          </a:xfrm>
        </p:grpSpPr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2574" y="5324272"/>
              <a:ext cx="649053" cy="870847"/>
            </a:xfrm>
            <a:prstGeom prst="rect">
              <a:avLst/>
            </a:prstGeom>
          </p:spPr>
        </p:pic>
        <p:pic>
          <p:nvPicPr>
            <p:cNvPr id="32" name="Image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6567" y="5324272"/>
              <a:ext cx="365761" cy="845207"/>
            </a:xfrm>
            <a:prstGeom prst="rect">
              <a:avLst/>
            </a:prstGeom>
          </p:spPr>
        </p:pic>
        <p:sp>
          <p:nvSpPr>
            <p:cNvPr id="33" name="ZoneTexte 32"/>
            <p:cNvSpPr txBox="1"/>
            <p:nvPr/>
          </p:nvSpPr>
          <p:spPr>
            <a:xfrm>
              <a:off x="6807268" y="58383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6807268" y="5310660"/>
              <a:ext cx="408175" cy="5223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6</a:t>
              </a:r>
            </a:p>
          </p:txBody>
        </p:sp>
        <p:sp>
          <p:nvSpPr>
            <p:cNvPr id="35" name="Légende à une bordure 1 34"/>
            <p:cNvSpPr/>
            <p:nvPr/>
          </p:nvSpPr>
          <p:spPr>
            <a:xfrm flipH="1">
              <a:off x="4426174" y="5621194"/>
              <a:ext cx="1008112" cy="388151"/>
            </a:xfrm>
            <a:prstGeom prst="accentCallout1">
              <a:avLst>
                <a:gd name="adj1" fmla="val 18750"/>
                <a:gd name="adj2" fmla="val -8333"/>
                <a:gd name="adj3" fmla="val 82553"/>
                <a:gd name="adj4" fmla="val -4092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Cp3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02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Travail de l’enseignant une fois l’évaluation faite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Choix du mode de saisi dans </a:t>
            </a:r>
            <a:r>
              <a:rPr lang="fr-FR" dirty="0" smtClean="0"/>
              <a:t>PRONOTE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7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 avec </a:t>
            </a:r>
            <a:r>
              <a:rPr lang="fr-FR" dirty="0" smtClean="0"/>
              <a:t>NOTES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70" y="2420888"/>
            <a:ext cx="3886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242" y="2852936"/>
            <a:ext cx="2343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433698" y="2852936"/>
            <a:ext cx="432048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Légende encadrée 2 4"/>
          <p:cNvSpPr/>
          <p:nvPr/>
        </p:nvSpPr>
        <p:spPr>
          <a:xfrm flipH="1">
            <a:off x="5757242" y="4469979"/>
            <a:ext cx="2343150" cy="936104"/>
          </a:xfrm>
          <a:prstGeom prst="borderCallout2">
            <a:avLst>
              <a:gd name="adj1" fmla="val 55962"/>
              <a:gd name="adj2" fmla="val -156"/>
              <a:gd name="adj3" fmla="val 18750"/>
              <a:gd name="adj4" fmla="val -16667"/>
              <a:gd name="adj5" fmla="val -95887"/>
              <a:gd name="adj6" fmla="val 182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877126" y="4482753"/>
            <a:ext cx="2098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Saisie de la date, du </a:t>
            </a:r>
          </a:p>
          <a:p>
            <a:r>
              <a:rPr lang="fr-FR" dirty="0" smtClean="0"/>
              <a:t>coefficient </a:t>
            </a:r>
          </a:p>
          <a:p>
            <a:r>
              <a:rPr lang="fr-FR" dirty="0" smtClean="0"/>
              <a:t>et des notes,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5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Exemple avec COMPETENCES </a:t>
            </a:r>
            <a:br>
              <a:rPr lang="fr-FR" dirty="0" smtClean="0"/>
            </a:br>
            <a:r>
              <a:rPr lang="fr-FR" sz="3100" dirty="0" smtClean="0"/>
              <a:t>(Entrée par matières)</a:t>
            </a:r>
            <a:endParaRPr lang="fr-FR" sz="3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76872"/>
            <a:ext cx="5620519" cy="444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égende encadrée 2 7"/>
          <p:cNvSpPr/>
          <p:nvPr/>
        </p:nvSpPr>
        <p:spPr>
          <a:xfrm>
            <a:off x="5220072" y="1412776"/>
            <a:ext cx="3376952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6635"/>
              <a:gd name="adj6" fmla="val -5751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364088" y="1552146"/>
            <a:ext cx="323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Entrée par les grilles par matière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619672" y="5589240"/>
            <a:ext cx="453650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 encadrée 2 11"/>
          <p:cNvSpPr/>
          <p:nvPr/>
        </p:nvSpPr>
        <p:spPr>
          <a:xfrm>
            <a:off x="7308304" y="3429000"/>
            <a:ext cx="1706304" cy="19442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0379"/>
              <a:gd name="adj6" fmla="val -12492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7416316" y="3662444"/>
            <a:ext cx="14902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Choix des </a:t>
            </a:r>
          </a:p>
          <a:p>
            <a:pPr algn="ctr"/>
            <a:r>
              <a:rPr lang="fr-FR" dirty="0" smtClean="0"/>
              <a:t>compétences </a:t>
            </a:r>
          </a:p>
          <a:p>
            <a:pPr algn="ctr"/>
            <a:r>
              <a:rPr lang="fr-FR" dirty="0" smtClean="0"/>
              <a:t>à évaluer </a:t>
            </a:r>
          </a:p>
          <a:p>
            <a:pPr algn="ctr"/>
            <a:r>
              <a:rPr lang="fr-FR" dirty="0" smtClean="0"/>
              <a:t>dans la </a:t>
            </a:r>
          </a:p>
          <a:p>
            <a:pPr algn="ctr"/>
            <a:r>
              <a:rPr lang="fr-FR" dirty="0" smtClean="0"/>
              <a:t>discipline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156175" y="5589240"/>
            <a:ext cx="752899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égende encadrée 2 17"/>
          <p:cNvSpPr/>
          <p:nvPr/>
        </p:nvSpPr>
        <p:spPr>
          <a:xfrm>
            <a:off x="7308304" y="5606660"/>
            <a:ext cx="1706304" cy="8346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5867"/>
              <a:gd name="adj6" fmla="val -4428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455814" y="5700826"/>
            <a:ext cx="1411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Lien avec les </a:t>
            </a:r>
          </a:p>
          <a:p>
            <a:r>
              <a:rPr lang="fr-FR" dirty="0" smtClean="0"/>
              <a:t>domaines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30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81"/>
          <a:stretch/>
        </p:blipFill>
        <p:spPr bwMode="auto">
          <a:xfrm>
            <a:off x="1862138" y="2200250"/>
            <a:ext cx="5419725" cy="418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2138" y="4509120"/>
            <a:ext cx="515813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Légende encadrée 2 3"/>
          <p:cNvSpPr/>
          <p:nvPr/>
        </p:nvSpPr>
        <p:spPr>
          <a:xfrm>
            <a:off x="7308304" y="5229200"/>
            <a:ext cx="1706304" cy="10801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7099"/>
              <a:gd name="adj6" fmla="val -6826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441376" y="5326063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deux compétences évaluées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Exemple avec COMPETENCES </a:t>
            </a:r>
            <a:br>
              <a:rPr lang="fr-FR" smtClean="0"/>
            </a:br>
            <a:r>
              <a:rPr lang="fr-FR" sz="3100" smtClean="0"/>
              <a:t>(Entrée par matières)</a:t>
            </a:r>
            <a:endParaRPr lang="fr-FR" sz="3100" dirty="0"/>
          </a:p>
        </p:txBody>
      </p:sp>
    </p:spTree>
    <p:extLst>
      <p:ext uri="{BB962C8B-B14F-4D97-AF65-F5344CB8AC3E}">
        <p14:creationId xmlns:p14="http://schemas.microsoft.com/office/powerpoint/2010/main" val="38129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455</Words>
  <Application>Microsoft Office PowerPoint</Application>
  <PresentationFormat>Affichage à l'écran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Thème Office</vt:lpstr>
      <vt:lpstr>De l’évaluation par compétences à PRONOTE/LSU</vt:lpstr>
      <vt:lpstr>Au PAF</vt:lpstr>
      <vt:lpstr>Les étapes du processus</vt:lpstr>
      <vt:lpstr>Plusieurs possibilités</vt:lpstr>
      <vt:lpstr>Perte d’information ou gain ?</vt:lpstr>
      <vt:lpstr>Travail de l’enseignant une fois l’évaluation faite</vt:lpstr>
      <vt:lpstr>Exemple avec NOTES</vt:lpstr>
      <vt:lpstr>Exemple avec COMPETENCES  (Entrée par matières)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Solution si besoin NOTES</vt:lpstr>
      <vt:lpstr>Le système d’information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l’évaluation par compétences au LSU - PRONOTE</dc:title>
  <dc:creator>plefebvre</dc:creator>
  <cp:lastModifiedBy>plefebvre</cp:lastModifiedBy>
  <cp:revision>22</cp:revision>
  <dcterms:created xsi:type="dcterms:W3CDTF">2018-02-23T06:00:01Z</dcterms:created>
  <dcterms:modified xsi:type="dcterms:W3CDTF">2018-04-03T06:50:34Z</dcterms:modified>
</cp:coreProperties>
</file>